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175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6656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十八章 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8586" y="2913449"/>
            <a:ext cx="4391967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zh-CN" altLang="en-US" sz="4000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  <a:cs typeface="Arial" panose="020B0604020202020204"/>
                <a:sym typeface="+mn-ea"/>
              </a:rPr>
              <a:t>焦耳定律</a:t>
            </a:r>
            <a:endParaRPr lang="zh-CN" altLang="en-US" sz="4000" dirty="0">
              <a:solidFill>
                <a:srgbClr val="FF0000"/>
              </a:solidFill>
              <a:latin typeface="幼圆" pitchFamily="49" charset="-122"/>
              <a:ea typeface="幼圆" pitchFamily="49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6"/>
          <p:cNvSpPr/>
          <p:nvPr/>
        </p:nvSpPr>
        <p:spPr>
          <a:xfrm>
            <a:off x="1614664" y="744141"/>
            <a:ext cx="4417002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95" b="1" dirty="0">
                <a:latin typeface="Times New Roman" panose="02020603050405020304" charset="0"/>
              </a:rPr>
              <a:t>实验</a:t>
            </a:r>
            <a:r>
              <a:rPr lang="en-US" altLang="zh-CN" sz="2095" b="1" dirty="0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Times New Roman" panose="02020603050405020304" charset="0"/>
              </a:rPr>
              <a:t>：研究电热与电阻关系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4301209" y="1239442"/>
            <a:ext cx="2990591" cy="1991915"/>
            <a:chOff x="0" y="0"/>
            <a:chExt cx="2653" cy="1804"/>
          </a:xfrm>
        </p:grpSpPr>
        <p:sp>
          <p:nvSpPr>
            <p:cNvPr id="14342" name="Rectangle 44"/>
            <p:cNvSpPr/>
            <p:nvPr/>
          </p:nvSpPr>
          <p:spPr>
            <a:xfrm>
              <a:off x="0" y="0"/>
              <a:ext cx="2640" cy="1804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00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14343" name="Line 36"/>
            <p:cNvSpPr/>
            <p:nvPr/>
          </p:nvSpPr>
          <p:spPr>
            <a:xfrm>
              <a:off x="218" y="499"/>
              <a:ext cx="222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4" name="Line 12"/>
            <p:cNvSpPr/>
            <p:nvPr/>
          </p:nvSpPr>
          <p:spPr>
            <a:xfrm flipV="1">
              <a:off x="767" y="1456"/>
              <a:ext cx="329" cy="13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5" name="Rectangle 17"/>
            <p:cNvSpPr/>
            <p:nvPr/>
          </p:nvSpPr>
          <p:spPr>
            <a:xfrm rot="10800000">
              <a:off x="1605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eaLnBrk="1" hangingPunct="1"/>
              <a:endParaRPr lang="zh-CN" altLang="en-US" sz="100" dirty="0">
                <a:latin typeface="Times New Roman" panose="02020603050405020304" charset="0"/>
              </a:endParaRPr>
            </a:p>
          </p:txBody>
        </p:sp>
        <p:sp>
          <p:nvSpPr>
            <p:cNvPr id="14346" name="Text Box 18"/>
            <p:cNvSpPr txBox="1"/>
            <p:nvPr/>
          </p:nvSpPr>
          <p:spPr>
            <a:xfrm>
              <a:off x="575" y="113"/>
              <a:ext cx="131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466" tIns="0" rIns="0" bIns="0"/>
            <a:lstStyle/>
            <a:p>
              <a:pPr algn="just" eaLnBrk="1" hangingPunct="1"/>
              <a:r>
                <a:rPr lang="en-US" altLang="zh-CN" sz="1945" b="1" i="1" dirty="0">
                  <a:solidFill>
                    <a:srgbClr val="000000"/>
                  </a:solidFill>
                  <a:latin typeface="Times New Roman" panose="02020603050405020304" charset="0"/>
                </a:rPr>
                <a:t>R</a:t>
              </a:r>
              <a:r>
                <a:rPr lang="en-US" altLang="zh-CN" sz="1945" b="1" baseline="-25000" dirty="0">
                  <a:solidFill>
                    <a:srgbClr val="000000"/>
                  </a:solidFill>
                  <a:latin typeface="Times New Roman" panose="02020603050405020304" charset="0"/>
                </a:rPr>
                <a:t>1</a:t>
              </a:r>
              <a:r>
                <a:rPr lang="en-US" altLang="zh-CN" sz="1945" b="1" dirty="0">
                  <a:solidFill>
                    <a:srgbClr val="000000"/>
                  </a:solidFill>
                  <a:latin typeface="Times New Roman" panose="02020603050405020304" charset="0"/>
                </a:rPr>
                <a:t> = 5 </a:t>
              </a:r>
              <a:r>
                <a:rPr lang="en-US" altLang="zh-CN" sz="1945" b="1" dirty="0">
                  <a:solidFill>
                    <a:srgbClr val="000000"/>
                  </a:solidFill>
                  <a:latin typeface="Times New Roman" panose="02020603050405020304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14347" name="Rectangle 23"/>
            <p:cNvSpPr/>
            <p:nvPr/>
          </p:nvSpPr>
          <p:spPr>
            <a:xfrm rot="10800000">
              <a:off x="743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eaLnBrk="1" hangingPunct="1"/>
              <a:endParaRPr lang="zh-CN" altLang="en-US" sz="100" dirty="0">
                <a:latin typeface="Times New Roman" panose="02020603050405020304" charset="0"/>
              </a:endParaRPr>
            </a:p>
          </p:txBody>
        </p:sp>
        <p:sp>
          <p:nvSpPr>
            <p:cNvPr id="14348" name="Text Box 24"/>
            <p:cNvSpPr txBox="1"/>
            <p:nvPr/>
          </p:nvSpPr>
          <p:spPr>
            <a:xfrm>
              <a:off x="1527" y="113"/>
              <a:ext cx="1103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3466" tIns="0" rIns="0" bIns="0"/>
            <a:lstStyle/>
            <a:p>
              <a:pPr algn="just" eaLnBrk="1" hangingPunct="1"/>
              <a:r>
                <a:rPr lang="en-US" altLang="zh-CN" sz="1945" b="1" i="1" dirty="0">
                  <a:solidFill>
                    <a:srgbClr val="000000"/>
                  </a:solidFill>
                  <a:latin typeface="Times New Roman" panose="02020603050405020304" charset="0"/>
                </a:rPr>
                <a:t>R</a:t>
              </a:r>
              <a:r>
                <a:rPr lang="en-US" altLang="zh-CN" sz="1945" b="1" baseline="-25000" dirty="0">
                  <a:solidFill>
                    <a:srgbClr val="000000"/>
                  </a:solidFill>
                  <a:latin typeface="Times New Roman" panose="02020603050405020304" charset="0"/>
                </a:rPr>
                <a:t>2</a:t>
              </a:r>
              <a:r>
                <a:rPr lang="en-US" altLang="zh-CN" sz="1945" b="1" dirty="0">
                  <a:solidFill>
                    <a:srgbClr val="000000"/>
                  </a:solidFill>
                  <a:latin typeface="Times New Roman" panose="02020603050405020304" charset="0"/>
                </a:rPr>
                <a:t> = 10 </a:t>
              </a:r>
              <a:r>
                <a:rPr lang="en-US" altLang="zh-CN" sz="1945" b="1" dirty="0">
                  <a:solidFill>
                    <a:srgbClr val="000000"/>
                  </a:solidFill>
                  <a:latin typeface="Times New Roman" panose="02020603050405020304" charset="0"/>
                  <a:ea typeface="隶书" pitchFamily="49" charset="-122"/>
                </a:rPr>
                <a:t>Ω</a:t>
              </a:r>
            </a:p>
          </p:txBody>
        </p:sp>
        <p:grpSp>
          <p:nvGrpSpPr>
            <p:cNvPr id="14349" name="Group 11"/>
            <p:cNvGrpSpPr/>
            <p:nvPr/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14358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59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350" name="Line 37"/>
            <p:cNvSpPr/>
            <p:nvPr/>
          </p:nvSpPr>
          <p:spPr>
            <a:xfrm>
              <a:off x="1889" y="1633"/>
              <a:ext cx="54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1" name="Line 38"/>
            <p:cNvSpPr/>
            <p:nvPr/>
          </p:nvSpPr>
          <p:spPr>
            <a:xfrm>
              <a:off x="212" y="503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2" name="Line 39"/>
            <p:cNvSpPr/>
            <p:nvPr/>
          </p:nvSpPr>
          <p:spPr>
            <a:xfrm>
              <a:off x="2436" y="499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3" name="Oval 40"/>
            <p:cNvSpPr/>
            <p:nvPr/>
          </p:nvSpPr>
          <p:spPr>
            <a:xfrm>
              <a:off x="712" y="1594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00" dirty="0">
                <a:latin typeface="Times New Roman" panose="02020603050405020304" charset="0"/>
              </a:endParaRPr>
            </a:p>
          </p:txBody>
        </p:sp>
        <p:sp>
          <p:nvSpPr>
            <p:cNvPr id="14354" name="Line 41"/>
            <p:cNvSpPr/>
            <p:nvPr/>
          </p:nvSpPr>
          <p:spPr>
            <a:xfrm>
              <a:off x="226" y="1633"/>
              <a:ext cx="499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5" name="Line 42"/>
            <p:cNvSpPr/>
            <p:nvPr/>
          </p:nvSpPr>
          <p:spPr>
            <a:xfrm>
              <a:off x="993" y="1633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6" name="Oval 30"/>
            <p:cNvSpPr/>
            <p:nvPr/>
          </p:nvSpPr>
          <p:spPr>
            <a:xfrm>
              <a:off x="2267" y="998"/>
              <a:ext cx="316" cy="3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00" dirty="0">
                <a:latin typeface="Times New Roman" panose="02020603050405020304" charset="0"/>
              </a:endParaRPr>
            </a:p>
          </p:txBody>
        </p:sp>
        <p:sp>
          <p:nvSpPr>
            <p:cNvPr id="14357" name="Rectangle 28"/>
            <p:cNvSpPr/>
            <p:nvPr/>
          </p:nvSpPr>
          <p:spPr>
            <a:xfrm>
              <a:off x="2290" y="985"/>
              <a:ext cx="363" cy="3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945" b="1" dirty="0">
                  <a:latin typeface="Times New Roman" panose="02020603050405020304" charset="0"/>
                  <a:ea typeface="黑体" panose="02010609060101010101" pitchFamily="49" charset="-122"/>
                </a:rPr>
                <a:t>A</a:t>
              </a:r>
            </a:p>
          </p:txBody>
        </p:sp>
      </p:grpSp>
      <p:sp>
        <p:nvSpPr>
          <p:cNvPr id="34839" name="TextBox 27"/>
          <p:cNvSpPr/>
          <p:nvPr/>
        </p:nvSpPr>
        <p:spPr>
          <a:xfrm>
            <a:off x="1716805" y="3656411"/>
            <a:ext cx="5658132" cy="954945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95" b="1" dirty="0">
                <a:solidFill>
                  <a:srgbClr val="FF0000"/>
                </a:solidFill>
                <a:latin typeface="Times New Roman" panose="02020603050405020304" charset="0"/>
              </a:rPr>
              <a:t>　　在电流相同、通电时间相同的情况下，电阻越大，这个电阻产生的热量越多。</a:t>
            </a:r>
          </a:p>
        </p:txBody>
      </p:sp>
      <p:pic>
        <p:nvPicPr>
          <p:cNvPr id="14341" name="Picture 31" descr="0990400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1175" y="1354932"/>
            <a:ext cx="2457321" cy="183951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15932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3"/>
          <p:cNvSpPr/>
          <p:nvPr/>
        </p:nvSpPr>
        <p:spPr>
          <a:xfrm>
            <a:off x="1569532" y="597694"/>
            <a:ext cx="425547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95" b="1" dirty="0">
                <a:latin typeface="Times New Roman" panose="02020603050405020304" charset="0"/>
              </a:rPr>
              <a:t>实验</a:t>
            </a:r>
            <a:r>
              <a:rPr lang="en-US" altLang="zh-CN" sz="2095" b="1" dirty="0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Times New Roman" panose="02020603050405020304" charset="0"/>
              </a:rPr>
              <a:t>：研究电热与电流关系</a:t>
            </a:r>
          </a:p>
        </p:txBody>
      </p:sp>
      <p:sp>
        <p:nvSpPr>
          <p:cNvPr id="33828" name="TextBox 42"/>
          <p:cNvSpPr/>
          <p:nvPr/>
        </p:nvSpPr>
        <p:spPr>
          <a:xfrm>
            <a:off x="1802319" y="3373042"/>
            <a:ext cx="5586871" cy="1389169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95" b="1" dirty="0">
                <a:solidFill>
                  <a:srgbClr val="FF0000"/>
                </a:solidFill>
                <a:latin typeface="Times New Roman" panose="02020603050405020304" charset="0"/>
              </a:rPr>
              <a:t>　　在电阻相同、通电时间相同的情况下，通过一个电阻的电流越大，这个电阻产生的热量越多。</a:t>
            </a:r>
          </a:p>
        </p:txBody>
      </p:sp>
      <p:pic>
        <p:nvPicPr>
          <p:cNvPr id="15364" name="Picture 39" descr="Z0XQN}J~F[C9A0~RD7`PWY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0676" y="1453754"/>
            <a:ext cx="2263728" cy="18633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79830" y="1453754"/>
            <a:ext cx="3090357" cy="176331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667983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658609" y="972741"/>
            <a:ext cx="3939552" cy="3979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焦耳（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James Prescott Joule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1818—1889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），英国物理学家。用近 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40 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年的时间做了 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400 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多次实验，研究热和功的关系。通过大量的实验，于 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1840 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年最先精确地确定了电流产生的热量与电流、电阻和通电时间的关系。</a:t>
            </a:r>
          </a:p>
        </p:txBody>
      </p:sp>
      <p:sp>
        <p:nvSpPr>
          <p:cNvPr id="17411" name="Rectangle 11"/>
          <p:cNvSpPr/>
          <p:nvPr/>
        </p:nvSpPr>
        <p:spPr>
          <a:xfrm>
            <a:off x="6241886" y="4086225"/>
            <a:ext cx="93352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95" b="1" dirty="0">
                <a:latin typeface="Times New Roman" panose="02020603050405020304" charset="0"/>
                <a:ea typeface="楷体_GB2312"/>
              </a:rPr>
              <a:t>焦 耳</a:t>
            </a:r>
          </a:p>
        </p:txBody>
      </p:sp>
      <p:pic>
        <p:nvPicPr>
          <p:cNvPr id="17412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1195" y="1696642"/>
            <a:ext cx="2034504" cy="212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7326" y="222164"/>
            <a:ext cx="239712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三、焦耳定律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304444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746497" y="3589734"/>
            <a:ext cx="125476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焦耳定律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575564" y="2727722"/>
            <a:ext cx="2608406" cy="41472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Q  =  I 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²   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R   t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467485" y="3534966"/>
            <a:ext cx="2743059" cy="41472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热量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电流 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电阻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时间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4790534" y="3102769"/>
            <a:ext cx="1992936" cy="540544"/>
            <a:chOff x="1746" y="572"/>
            <a:chExt cx="1678" cy="454"/>
          </a:xfrm>
        </p:grpSpPr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1746" y="572"/>
              <a:ext cx="0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2336" y="572"/>
              <a:ext cx="0" cy="40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>
              <a:off x="2789" y="572"/>
              <a:ext cx="91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3152" y="572"/>
              <a:ext cx="272" cy="45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4602880" y="4348162"/>
            <a:ext cx="2743059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J     A     </a:t>
            </a:r>
            <a:r>
              <a:rPr kumimoji="0" lang="el-GR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Ω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    S</a:t>
            </a:r>
            <a:endParaRPr kumimoji="0" lang="el-GR" altLang="zh-CN" sz="2095" b="1" kern="1200" cap="none" spc="0" normalizeH="0" baseline="0" noProof="0" dirty="0"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4790534" y="4021932"/>
            <a:ext cx="2315986" cy="431006"/>
            <a:chOff x="1746" y="1344"/>
            <a:chExt cx="1950" cy="362"/>
          </a:xfrm>
        </p:grpSpPr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>
              <a:off x="1746" y="1389"/>
              <a:ext cx="0" cy="3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2336" y="1389"/>
              <a:ext cx="0" cy="3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>
              <a:off x="2971" y="1344"/>
              <a:ext cx="90" cy="36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8927" name="Line 15"/>
            <p:cNvSpPr>
              <a:spLocks noChangeShapeType="1"/>
            </p:cNvSpPr>
            <p:nvPr/>
          </p:nvSpPr>
          <p:spPr bwMode="auto">
            <a:xfrm>
              <a:off x="3515" y="1344"/>
              <a:ext cx="181" cy="36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8928" name="AutoShape 16"/>
          <p:cNvSpPr/>
          <p:nvPr/>
        </p:nvSpPr>
        <p:spPr bwMode="auto">
          <a:xfrm>
            <a:off x="3266735" y="2889647"/>
            <a:ext cx="214971" cy="1782366"/>
          </a:xfrm>
          <a:prstGeom prst="leftBrace">
            <a:avLst>
              <a:gd name="adj1" fmla="val 68923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658671" y="2674144"/>
            <a:ext cx="1440663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>
                <a:latin typeface="+mn-ea"/>
                <a:ea typeface="+mn-ea"/>
                <a:cs typeface="+mn-cs"/>
              </a:rPr>
              <a:t>公式：</a:t>
            </a: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3644418" y="3534966"/>
            <a:ext cx="150836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意义：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3644418" y="4293394"/>
            <a:ext cx="150836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>
                <a:latin typeface="+mn-ea"/>
                <a:ea typeface="+mn-ea"/>
                <a:cs typeface="+mn-cs"/>
              </a:rPr>
              <a:t>单位：</a:t>
            </a: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1746498" y="1075135"/>
            <a:ext cx="5693763" cy="14023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焦耳定律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：电流通过导体产生的热量跟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电流的二次方成正比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，跟导体的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电阻成正比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，跟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通电时间成正比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74326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  <p:bldP spid="38915" grpId="0" bldLvl="0" animBg="1"/>
      <p:bldP spid="38916" grpId="0" bldLvl="0" animBg="1"/>
      <p:bldP spid="38922" grpId="0" bldLvl="0" animBg="1"/>
      <p:bldP spid="38928" grpId="0" bldLvl="0" animBg="1"/>
      <p:bldP spid="38929" grpId="0" bldLvl="0" animBg="1"/>
      <p:bldP spid="38930" grpId="0" bldLvl="0" animBg="1"/>
      <p:bldP spid="38931" grpId="0" bldLvl="0" animBg="1"/>
      <p:bldP spid="389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685925" y="553641"/>
            <a:ext cx="2594610" cy="415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焦耳定律的理论推导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619416" y="1075135"/>
            <a:ext cx="5762649" cy="14507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    电流通过导体时，如果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消耗电能全部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转化为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热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，而没有同时转化为其他形式的能量，那么，电流产生的热量</a:t>
            </a: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就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等于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消耗的电能</a:t>
            </a: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W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619416" y="2391966"/>
            <a:ext cx="5021533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即</a:t>
            </a: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: Q</a:t>
            </a:r>
            <a:r>
              <a:rPr kumimoji="0" lang="en-US" altLang="zh-CN" sz="209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= W = Pt = </a:t>
            </a:r>
            <a:r>
              <a:rPr kumimoji="0" lang="en-US" altLang="zh-CN" sz="2095" b="1" kern="1200" cap="none" spc="0" normalizeH="0" baseline="0" noProof="0" dirty="0" err="1">
                <a:latin typeface="+mn-ea"/>
                <a:ea typeface="+mn-ea"/>
                <a:cs typeface="+mn-cs"/>
              </a:rPr>
              <a:t>UIt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 = IR It </a:t>
            </a: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= I</a:t>
            </a:r>
            <a:r>
              <a:rPr kumimoji="0" lang="en-US" altLang="zh-CN" sz="2095" b="1" kern="1200" cap="none" spc="0" normalizeH="0" baseline="3000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Rt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727494" y="2880122"/>
            <a:ext cx="1254760" cy="415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考考你：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197818" y="3403997"/>
            <a:ext cx="184731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2095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685925" y="3202781"/>
            <a:ext cx="5782840" cy="1063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  电炉丝和导线通过的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电流相同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。为什么电炉丝热的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发红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，而导线却几乎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不发热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？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619415" y="4248150"/>
            <a:ext cx="649070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原因：导线电阻远小于电炉丝电阻，产生的热量少。</a:t>
            </a:r>
          </a:p>
        </p:txBody>
      </p:sp>
    </p:spTree>
    <p:extLst>
      <p:ext uri="{BB962C8B-B14F-4D97-AF65-F5344CB8AC3E}">
        <p14:creationId xmlns:p14="http://schemas.microsoft.com/office/powerpoint/2010/main" val="3301535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9" grpId="0" bldLvl="0" animBg="1"/>
      <p:bldP spid="39940" grpId="0" bldLvl="0" animBg="1"/>
      <p:bldP spid="39941" grpId="0" bldLvl="0" animBg="1"/>
      <p:bldP spid="39943" grpId="0" bldLvl="0" animBg="1"/>
      <p:bldP spid="3994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497084" y="1081087"/>
            <a:ext cx="6033441" cy="10299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marR="0" indent="-342900" defTabSz="914400">
              <a:lnSpc>
                <a:spcPct val="145000"/>
              </a:lnSpc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   一根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60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Ω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的电阻丝接在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36V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的电源上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, 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在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5min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内共产生多少热量？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717993" y="2277666"/>
            <a:ext cx="71882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解：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041043" y="2817019"/>
            <a:ext cx="3231692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通过电阻丝的电流为：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4734714" y="2677716"/>
            <a:ext cx="2365869" cy="791765"/>
            <a:chOff x="2564" y="2674"/>
            <a:chExt cx="1992" cy="665"/>
          </a:xfrm>
        </p:grpSpPr>
        <p:grpSp>
          <p:nvGrpSpPr>
            <p:cNvPr id="20491" name="Group 6"/>
            <p:cNvGrpSpPr/>
            <p:nvPr/>
          </p:nvGrpSpPr>
          <p:grpSpPr>
            <a:xfrm>
              <a:off x="2564" y="2720"/>
              <a:ext cx="617" cy="619"/>
              <a:chOff x="2554" y="983"/>
              <a:chExt cx="617" cy="619"/>
            </a:xfrm>
          </p:grpSpPr>
          <p:sp>
            <p:nvSpPr>
              <p:cNvPr id="20498" name="Text Box 7"/>
              <p:cNvSpPr txBox="1"/>
              <p:nvPr/>
            </p:nvSpPr>
            <p:spPr>
              <a:xfrm>
                <a:off x="2834" y="983"/>
                <a:ext cx="267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095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U</a:t>
                </a:r>
              </a:p>
            </p:txBody>
          </p:sp>
          <p:sp>
            <p:nvSpPr>
              <p:cNvPr id="40968" name="Text Box 8"/>
              <p:cNvSpPr txBox="1">
                <a:spLocks noChangeArrowheads="1"/>
              </p:cNvSpPr>
              <p:nvPr/>
            </p:nvSpPr>
            <p:spPr bwMode="auto">
              <a:xfrm>
                <a:off x="2554" y="1085"/>
                <a:ext cx="382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en-US" altLang="zh-CN" sz="2095" b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I=</a:t>
                </a:r>
              </a:p>
            </p:txBody>
          </p:sp>
          <p:sp>
            <p:nvSpPr>
              <p:cNvPr id="40969" name="Text Box 9"/>
              <p:cNvSpPr txBox="1">
                <a:spLocks noChangeArrowheads="1"/>
              </p:cNvSpPr>
              <p:nvPr/>
            </p:nvSpPr>
            <p:spPr bwMode="auto">
              <a:xfrm>
                <a:off x="2789" y="994"/>
                <a:ext cx="382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en-US" altLang="zh-CN" sz="2095" b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__</a:t>
                </a:r>
              </a:p>
            </p:txBody>
          </p:sp>
          <p:sp>
            <p:nvSpPr>
              <p:cNvPr id="20501" name="Text Box 10"/>
              <p:cNvSpPr txBox="1"/>
              <p:nvPr/>
            </p:nvSpPr>
            <p:spPr>
              <a:xfrm>
                <a:off x="2835" y="1253"/>
                <a:ext cx="272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95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R</a:t>
                </a:r>
              </a:p>
            </p:txBody>
          </p:sp>
        </p:grpSp>
        <p:sp>
          <p:nvSpPr>
            <p:cNvPr id="20492" name="Text Box 11"/>
            <p:cNvSpPr txBox="1"/>
            <p:nvPr/>
          </p:nvSpPr>
          <p:spPr>
            <a:xfrm>
              <a:off x="3154" y="2810"/>
              <a:ext cx="26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95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=</a:t>
              </a:r>
            </a:p>
          </p:txBody>
        </p:sp>
        <p:grpSp>
          <p:nvGrpSpPr>
            <p:cNvPr id="20493" name="Group 12"/>
            <p:cNvGrpSpPr/>
            <p:nvPr/>
          </p:nvGrpSpPr>
          <p:grpSpPr>
            <a:xfrm>
              <a:off x="3335" y="2674"/>
              <a:ext cx="556" cy="620"/>
              <a:chOff x="2381" y="2446"/>
              <a:chExt cx="556" cy="620"/>
            </a:xfrm>
          </p:grpSpPr>
          <p:sp>
            <p:nvSpPr>
              <p:cNvPr id="40973" name="Text Box 13"/>
              <p:cNvSpPr txBox="1">
                <a:spLocks noChangeArrowheads="1"/>
              </p:cNvSpPr>
              <p:nvPr/>
            </p:nvSpPr>
            <p:spPr bwMode="auto">
              <a:xfrm>
                <a:off x="2426" y="2446"/>
                <a:ext cx="496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en-US" altLang="zh-CN" sz="2095" b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36V</a:t>
                </a:r>
              </a:p>
            </p:txBody>
          </p:sp>
          <p:sp>
            <p:nvSpPr>
              <p:cNvPr id="40974" name="Text Box 14"/>
              <p:cNvSpPr txBox="1">
                <a:spLocks noChangeArrowheads="1"/>
              </p:cNvSpPr>
              <p:nvPr/>
            </p:nvSpPr>
            <p:spPr bwMode="auto">
              <a:xfrm>
                <a:off x="2381" y="2718"/>
                <a:ext cx="556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en-US" altLang="zh-CN" sz="2095" b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60Ω</a:t>
                </a:r>
              </a:p>
            </p:txBody>
          </p:sp>
          <p:sp>
            <p:nvSpPr>
              <p:cNvPr id="40975" name="Line 15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40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95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40976" name="Text Box 16"/>
            <p:cNvSpPr txBox="1">
              <a:spLocks noChangeArrowheads="1"/>
            </p:cNvSpPr>
            <p:nvPr/>
          </p:nvSpPr>
          <p:spPr bwMode="auto">
            <a:xfrm>
              <a:off x="3834" y="2810"/>
              <a:ext cx="722" cy="34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altLang="zh-CN" sz="2095" b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rPr>
                <a:t>=0.6A</a:t>
              </a:r>
            </a:p>
          </p:txBody>
        </p:sp>
      </p:grp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2041044" y="3554016"/>
            <a:ext cx="3070167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电流产生的热量为：  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2094489" y="4257675"/>
            <a:ext cx="4269117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Q=I</a:t>
            </a:r>
            <a:r>
              <a:rPr kumimoji="0" lang="en-US" altLang="zh-CN" sz="2095" b="1" kern="1200" cap="none" spc="0" normalizeH="0" baseline="3000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Rt=(0.6)</a:t>
            </a:r>
            <a:r>
              <a:rPr kumimoji="0" lang="en-US" altLang="zh-CN" sz="2095" b="1" kern="1200" cap="none" spc="0" normalizeH="0" baseline="3000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×60×5×60J=6480J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495" y="532811"/>
            <a:ext cx="135509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例题：</a:t>
            </a:r>
          </a:p>
        </p:txBody>
      </p:sp>
    </p:spTree>
    <p:extLst>
      <p:ext uri="{BB962C8B-B14F-4D97-AF65-F5344CB8AC3E}">
        <p14:creationId xmlns:p14="http://schemas.microsoft.com/office/powerpoint/2010/main" val="4238000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3" grpId="0" bldLvl="0" animBg="1"/>
      <p:bldP spid="40964" grpId="0" bldLvl="0" animBg="1"/>
      <p:bldP spid="40977" grpId="0" bldLvl="0" animBg="1"/>
      <p:bldP spid="4097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46"/>
          <a:stretch>
            <a:fillRect/>
          </a:stretch>
        </p:blipFill>
        <p:spPr>
          <a:xfrm>
            <a:off x="4373658" y="1198960"/>
            <a:ext cx="2712673" cy="16978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663360" y="1402556"/>
            <a:ext cx="2813627" cy="4150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．电热的利用</a:t>
            </a:r>
          </a:p>
        </p:txBody>
      </p:sp>
      <p:pic>
        <p:nvPicPr>
          <p:cNvPr id="25605" name="Pictur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67641" y="3234929"/>
            <a:ext cx="1991748" cy="16323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Rectangle 14"/>
          <p:cNvSpPr>
            <a:spLocks noChangeArrowheads="1"/>
          </p:cNvSpPr>
          <p:nvPr/>
        </p:nvSpPr>
        <p:spPr bwMode="auto">
          <a:xfrm>
            <a:off x="1537465" y="2774156"/>
            <a:ext cx="2836192" cy="7390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利用电热孵化器孵小鸡</a:t>
            </a:r>
          </a:p>
        </p:txBody>
      </p:sp>
      <p:sp>
        <p:nvSpPr>
          <p:cNvPr id="25607" name="Rectangle 15"/>
          <p:cNvSpPr>
            <a:spLocks noChangeArrowheads="1"/>
          </p:cNvSpPr>
          <p:nvPr/>
        </p:nvSpPr>
        <p:spPr bwMode="auto">
          <a:xfrm>
            <a:off x="5729993" y="2842022"/>
            <a:ext cx="1254760" cy="41504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用来加热</a:t>
            </a:r>
          </a:p>
        </p:txBody>
      </p:sp>
      <p:sp>
        <p:nvSpPr>
          <p:cNvPr id="25608" name="Rectangle 4"/>
          <p:cNvSpPr>
            <a:spLocks noChangeArrowheads="1"/>
          </p:cNvSpPr>
          <p:nvPr/>
        </p:nvSpPr>
        <p:spPr bwMode="auto">
          <a:xfrm>
            <a:off x="4168188" y="3408760"/>
            <a:ext cx="3420533" cy="1387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电热器的优点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  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清洁卫生，没有环境污染，热效率高，还可以方便地控制和调节温度。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001" y="273089"/>
            <a:ext cx="278574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四、电热的利用和防止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63796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6" grpId="0"/>
      <p:bldP spid="25607" grpId="0"/>
      <p:bldP spid="2560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1647919" y="954882"/>
            <a:ext cx="5817282" cy="12559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很多情况下我们并不希望用电器的温度过高。如：电视机的后盖有很多孔，为了通风散热；电脑运行时要用微型风扇及时散热等等。</a:t>
            </a: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1647919" y="561974"/>
            <a:ext cx="1939290" cy="41504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．电热的危害</a:t>
            </a:r>
            <a:endParaRPr kumimoji="0" lang="zh-CN" altLang="en-US" sz="20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8520" y="2421017"/>
            <a:ext cx="2201968" cy="2189559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4581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6761" y="2569370"/>
            <a:ext cx="2661602" cy="1893093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2056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399" y="4132718"/>
            <a:ext cx="2594380" cy="41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9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9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电热的利用和防止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5901" y="1467624"/>
            <a:ext cx="2506491" cy="41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95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95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电流的热效应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7304" y="1944826"/>
            <a:ext cx="1651833" cy="41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95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95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焦耳定律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7303" y="2290106"/>
            <a:ext cx="6646286" cy="1007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内容：电流通过导体产生的热量跟电流的二次方成</a:t>
            </a:r>
            <a:r>
              <a:rPr lang="en-US" altLang="zh-CN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</a:t>
            </a: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跟导体的电阻成</a:t>
            </a:r>
            <a:r>
              <a:rPr lang="en-US" altLang="zh-CN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</a:t>
            </a: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跟通电时间成</a:t>
            </a:r>
            <a:r>
              <a:rPr lang="en-US" altLang="zh-CN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</a:t>
            </a:r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3503" y="3271658"/>
            <a:ext cx="1807657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公式：</a:t>
            </a:r>
            <a:r>
              <a:rPr lang="en-US" altLang="zh-CN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4453" y="3635990"/>
            <a:ext cx="3919361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电能全部转化为内能：</a:t>
            </a:r>
            <a:r>
              <a:rPr lang="en-US" altLang="zh-CN" sz="179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46090" y="3290708"/>
            <a:ext cx="1046113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Q＝I</a:t>
            </a:r>
            <a:r>
              <a:rPr lang="zh-CN" altLang="en-US" sz="1795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79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576304" y="3635990"/>
            <a:ext cx="1473205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Q＝W＝UIt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17246" y="2312967"/>
            <a:ext cx="653702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正比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56116" y="2623958"/>
            <a:ext cx="653702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正比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23329" y="2911137"/>
            <a:ext cx="653702" cy="3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9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正比</a:t>
            </a:r>
          </a:p>
        </p:txBody>
      </p:sp>
    </p:spTree>
    <p:extLst>
      <p:ext uri="{BB962C8B-B14F-4D97-AF65-F5344CB8AC3E}">
        <p14:creationId xmlns:p14="http://schemas.microsoft.com/office/powerpoint/2010/main" val="39632374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65150" y="1046525"/>
            <a:ext cx="7551420" cy="9656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  1.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“ 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在研究电流产生的热量跟电流的关系”的实验中，应保持    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_____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_____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一定，用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滑动变阻器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改变电阻丝的电流。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35965" y="1597100"/>
            <a:ext cx="71882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电阻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644287" y="1596958"/>
            <a:ext cx="862259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时间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792480" y="2247099"/>
            <a:ext cx="7582535" cy="9656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  2.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一根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100</a:t>
            </a:r>
            <a:r>
              <a:rPr kumimoji="0" lang="el-GR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Ω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的电阻丝通过的电流是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2A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，它的电功率是</a:t>
            </a:r>
            <a:r>
              <a:rPr kumimoji="0" lang="en-US" altLang="zh-CN" sz="2095" b="1" u="sng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_   __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W   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通电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1min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时产生的热量是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_______J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Arial" panose="020B0604020202020204" pitchFamily="34" charset="0"/>
              </a:rPr>
              <a:t>。</a:t>
            </a:r>
            <a:endParaRPr kumimoji="0" lang="zh-CN" altLang="el-GR" sz="2095" b="1" kern="1200" cap="none" spc="0" normalizeH="0" baseline="0" noProof="0" dirty="0"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777875" y="3490324"/>
            <a:ext cx="7778750" cy="9656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  3.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电阻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R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R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串联在电路中，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R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=4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R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=6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，则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P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:P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=_____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。   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Q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:Q</a:t>
            </a:r>
            <a:r>
              <a:rPr kumimoji="0" lang="en-US" altLang="zh-CN" sz="2095" b="1" kern="1200" cap="none" spc="0" normalizeH="0" baseline="-2500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2095" b="1" kern="1200" cap="none" spc="0" normalizeH="0" baseline="0" noProof="0" dirty="0">
                <a:latin typeface="+mn-ea"/>
                <a:ea typeface="+mn-ea"/>
                <a:cs typeface="+mn-cs"/>
              </a:rPr>
              <a:t>=______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。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7415812" y="2294382"/>
            <a:ext cx="996468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400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953134" y="2728076"/>
            <a:ext cx="857927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24000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1790465" y="3961492"/>
            <a:ext cx="588623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2:3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7440307" y="3546530"/>
            <a:ext cx="588623" cy="414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2:3</a:t>
            </a:r>
          </a:p>
        </p:txBody>
      </p:sp>
    </p:spTree>
    <p:extLst>
      <p:ext uri="{BB962C8B-B14F-4D97-AF65-F5344CB8AC3E}">
        <p14:creationId xmlns:p14="http://schemas.microsoft.com/office/powerpoint/2010/main" val="7507338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ldLvl="0" animBg="1"/>
      <p:bldP spid="36874" grpId="0" bldLvl="0" animBg="1"/>
      <p:bldP spid="36875" grpId="0" bldLvl="0" animBg="1"/>
      <p:bldP spid="36871" grpId="0" bldLvl="0" animBg="1"/>
      <p:bldP spid="36872" grpId="0" bldLvl="0" animBg="1"/>
      <p:bldP spid="36877" grpId="0" bldLvl="0" animBg="1"/>
      <p:bldP spid="36878" grpId="0" bldLvl="0" animBg="1"/>
      <p:bldP spid="36879" grpId="0" bldLvl="0" animBg="1"/>
      <p:bldP spid="3688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能通过生活实例，认识电流的热效应。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zh-CN" sz="24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．通过探究电流产生的热量与哪些因素有关，得出焦耳定律，并会用焦耳定律进行计算。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zh-CN" sz="24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400" b="1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．知道电热在生活中的利用和防止，学会辩证地看问题。</a:t>
            </a:r>
          </a:p>
        </p:txBody>
      </p:sp>
    </p:spTree>
    <p:extLst>
      <p:ext uri="{BB962C8B-B14F-4D97-AF65-F5344CB8AC3E}">
        <p14:creationId xmlns:p14="http://schemas.microsoft.com/office/powerpoint/2010/main" val="1498664184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4190" y="504802"/>
            <a:ext cx="6927850" cy="394483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  现有甲乙两个电炉子，已知电炉电阻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R1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＞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R2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，分别接入电源电压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的电路中，相同时间内，它们发热情况是（   ）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A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、甲放热多     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、乙放热多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、同样多       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、无法判断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、将一台“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    100W”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的电风扇，一个”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 100W”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的充电器，一把“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 100W”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的电烙铁分别接在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的电源上，在相同时间内，电流通过他们时发热功率最大的是（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A 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电烙铁   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   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充电器  </a:t>
            </a:r>
            <a:endParaRPr kumimoji="0" lang="en-US" altLang="zh-CN" sz="2095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 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电风扇      </a:t>
            </a: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  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一样多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095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1990373" y="1135856"/>
            <a:ext cx="328989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95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37893" name="Text Box 5"/>
          <p:cNvSpPr txBox="1"/>
          <p:nvPr/>
        </p:nvSpPr>
        <p:spPr>
          <a:xfrm>
            <a:off x="1942031" y="3292797"/>
            <a:ext cx="355117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95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989552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326" y="789349"/>
            <a:ext cx="7630795" cy="1549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6.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一只电烙铁的额定电压是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220V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，在额定电压下工作时的电阻是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1210Ω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，它的额定功率有多大？在额定电压下通电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10min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产生多少热量？</a:t>
            </a:r>
          </a:p>
        </p:txBody>
      </p:sp>
      <p:sp>
        <p:nvSpPr>
          <p:cNvPr id="3" name="矩形 2"/>
          <p:cNvSpPr/>
          <p:nvPr/>
        </p:nvSpPr>
        <p:spPr>
          <a:xfrm>
            <a:off x="1728682" y="2214562"/>
            <a:ext cx="1665841" cy="414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额定功率</a:t>
            </a:r>
          </a:p>
        </p:txBody>
      </p:sp>
      <p:graphicFrame>
        <p:nvGraphicFramePr>
          <p:cNvPr id="29700" name="对象 3"/>
          <p:cNvGraphicFramePr>
            <a:graphicFrameLocks/>
          </p:cNvGraphicFramePr>
          <p:nvPr/>
        </p:nvGraphicFramePr>
        <p:xfrm>
          <a:off x="3437762" y="2008585"/>
          <a:ext cx="2560649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r:id="rId3" imgW="1714500" imgH="457200" progId="">
                  <p:embed/>
                </p:oleObj>
              </mc:Choice>
              <mc:Fallback>
                <p:oleObj r:id="rId3" imgW="1714500" imgH="4572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7762" y="2008585"/>
                        <a:ext cx="2560649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098053" y="2993232"/>
            <a:ext cx="5059539" cy="10595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产生的热量</a:t>
            </a:r>
            <a:r>
              <a:rPr kumimoji="0" lang="en-US" altLang="zh-CN" sz="2095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2095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2095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Pt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=40W×10×60s=2.4×10</a:t>
            </a:r>
            <a:r>
              <a:rPr kumimoji="0" lang="en-US" altLang="zh-CN" sz="2095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endParaRPr kumimoji="0" lang="zh-CN" altLang="en-US" sz="209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5299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9606" y="732694"/>
            <a:ext cx="7275195" cy="1341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7.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某校师生自制了一台电烘箱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电烘箱的电阻丝通过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5A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的电流时，每分钟可产生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6.6×10</a:t>
            </a:r>
            <a:r>
              <a:rPr kumimoji="0" lang="en-US" altLang="zh-CN" sz="1795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的热量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求这台电烘箱的电功率和电阻丝工作时的电阻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17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29701" name="对象 5"/>
          <p:cNvGraphicFramePr>
            <a:graphicFrameLocks/>
          </p:cNvGraphicFramePr>
          <p:nvPr/>
        </p:nvGraphicFramePr>
        <p:xfrm>
          <a:off x="2373596" y="1964532"/>
          <a:ext cx="3058289" cy="603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r:id="rId3" imgW="2133600" imgH="419100" progId="">
                  <p:embed/>
                </p:oleObj>
              </mc:Choice>
              <mc:Fallback>
                <p:oleObj r:id="rId3" imgW="2133600" imgH="419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596" y="1964532"/>
                        <a:ext cx="3058289" cy="6036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892582" y="2093119"/>
            <a:ext cx="642620" cy="369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解：</a:t>
            </a:r>
          </a:p>
        </p:txBody>
      </p:sp>
      <p:sp>
        <p:nvSpPr>
          <p:cNvPr id="8" name="矩形 7"/>
          <p:cNvSpPr/>
          <p:nvPr/>
        </p:nvSpPr>
        <p:spPr>
          <a:xfrm>
            <a:off x="2301146" y="2674144"/>
            <a:ext cx="1341120" cy="369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由</a:t>
            </a:r>
            <a:r>
              <a:rPr kumimoji="0" lang="en-US" altLang="zh-CN" sz="1795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</a:t>
            </a:r>
            <a:r>
              <a:rPr kumimoji="0" lang="en-US" altLang="zh-CN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0" lang="en-US" altLang="zh-CN" sz="1795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1795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sz="1795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Rt</a:t>
            </a:r>
            <a:r>
              <a:rPr kumimoji="0" lang="zh-CN" altLang="en-US" sz="17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</a:t>
            </a:r>
          </a:p>
        </p:txBody>
      </p:sp>
      <p:graphicFrame>
        <p:nvGraphicFramePr>
          <p:cNvPr id="29704" name="对象 8"/>
          <p:cNvGraphicFramePr>
            <a:graphicFrameLocks/>
          </p:cNvGraphicFramePr>
          <p:nvPr/>
        </p:nvGraphicFramePr>
        <p:xfrm>
          <a:off x="2359344" y="3103960"/>
          <a:ext cx="3114111" cy="632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r:id="rId5" imgW="2070100" imgH="419100" progId="">
                  <p:embed/>
                </p:oleObj>
              </mc:Choice>
              <mc:Fallback>
                <p:oleObj r:id="rId5" imgW="2070100" imgH="419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344" y="3103960"/>
                        <a:ext cx="3114111" cy="6322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07201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098" name="Rectangle 2"/>
          <p:cNvSpPr/>
          <p:nvPr/>
        </p:nvSpPr>
        <p:spPr>
          <a:xfrm>
            <a:off x="212726" y="1167473"/>
            <a:ext cx="8087995" cy="1480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老师给学生展示：电脑机箱的风扇，CPU以及显卡的散热系统，学生进行观察：让学生分别触摸白炽灯和手机后面处理器部分，体验一下有什么感觉？能否解释这一现象？</a:t>
            </a:r>
            <a:endParaRPr sz="2000" b="0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pic>
        <p:nvPicPr>
          <p:cNvPr id="6149" name="Picture 2" descr="E:\2014.6.15物理演示课件（iflybook）物理人教9全 测量小灯牌的电功率\灯泡额定功率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0055" y="2599123"/>
            <a:ext cx="2490470" cy="233303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3351" y="2647502"/>
            <a:ext cx="1961515" cy="1950456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693348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4324350"/>
          <a:chOff x="381000" y="266700"/>
          <a:chExt cx="9134475" cy="4324350"/>
        </a:xfrm>
      </p:grpSpPr>
      <p:sp>
        <p:nvSpPr>
          <p:cNvPr id="18" name="Shape 108"/>
          <p:cNvSpPr/>
          <p:nvPr/>
        </p:nvSpPr>
        <p:spPr>
          <a:xfrm>
            <a:off x="84872" y="3092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Shape 112"/>
          <p:cNvSpPr/>
          <p:nvPr/>
        </p:nvSpPr>
        <p:spPr>
          <a:xfrm>
            <a:off x="274" y="56859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8334" y="20645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09684" y="7306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179706" y="990506"/>
            <a:ext cx="302577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一、电流的热效应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26720" y="1809773"/>
            <a:ext cx="734314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   生活中，许多用电器</a:t>
            </a:r>
            <a:r>
              <a:rPr kumimoji="0" lang="zh-CN" altLang="en-US" sz="2095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接通电源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后，都伴有</a:t>
            </a:r>
            <a:r>
              <a:rPr kumimoji="0" lang="zh-CN" altLang="en-US" sz="209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热现象</a:t>
            </a: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发生。</a:t>
            </a:r>
          </a:p>
        </p:txBody>
      </p:sp>
      <p:grpSp>
        <p:nvGrpSpPr>
          <p:cNvPr id="15" name="Group 2"/>
          <p:cNvGrpSpPr/>
          <p:nvPr/>
        </p:nvGrpSpPr>
        <p:grpSpPr>
          <a:xfrm>
            <a:off x="2331710" y="2555318"/>
            <a:ext cx="3270885" cy="1987154"/>
            <a:chOff x="0" y="0"/>
            <a:chExt cx="6300700" cy="3816424"/>
          </a:xfrm>
        </p:grpSpPr>
        <p:sp>
          <p:nvSpPr>
            <p:cNvPr id="8202" name="Rectangle 17"/>
            <p:cNvSpPr/>
            <p:nvPr/>
          </p:nvSpPr>
          <p:spPr>
            <a:xfrm>
              <a:off x="0" y="0"/>
              <a:ext cx="6300700" cy="3816424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00" dirty="0">
                <a:solidFill>
                  <a:srgbClr val="000000"/>
                </a:solidFill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8203" name="Picture 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146"/>
            <a:stretch>
              <a:fillRect/>
            </a:stretch>
          </p:blipFill>
          <p:spPr>
            <a:xfrm>
              <a:off x="143818" y="36003"/>
              <a:ext cx="5940858" cy="370841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567265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987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0589" y="976313"/>
            <a:ext cx="2099827" cy="275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2348654" y="3882629"/>
            <a:ext cx="1324269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 dirty="0">
                <a:latin typeface="+mn-ea"/>
                <a:ea typeface="+mn-ea"/>
                <a:cs typeface="+mn-cs"/>
              </a:rPr>
              <a:t>电取暖器</a:t>
            </a:r>
          </a:p>
        </p:txBody>
      </p:sp>
      <p:pic>
        <p:nvPicPr>
          <p:cNvPr id="9220" name="Picture 3" descr="D:\搜狗高速下载\快速保存图片\72f1feae880da629e36ec6551fde4c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5286" y="1513285"/>
            <a:ext cx="2387247" cy="16787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5592223" y="3906440"/>
            <a:ext cx="970339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795" b="1" kern="1200" cap="none" spc="0" normalizeH="0" baseline="0" noProof="0">
                <a:latin typeface="+mn-ea"/>
                <a:ea typeface="+mn-ea"/>
                <a:cs typeface="+mn-cs"/>
              </a:rPr>
              <a:t>热得快</a:t>
            </a:r>
          </a:p>
        </p:txBody>
      </p:sp>
    </p:spTree>
    <p:extLst>
      <p:ext uri="{BB962C8B-B14F-4D97-AF65-F5344CB8AC3E}">
        <p14:creationId xmlns:p14="http://schemas.microsoft.com/office/powerpoint/2010/main" val="323685908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AutoShape 4"/>
          <p:cNvSpPr>
            <a:spLocks noChangeArrowheads="1"/>
          </p:cNvSpPr>
          <p:nvPr/>
        </p:nvSpPr>
        <p:spPr bwMode="auto">
          <a:xfrm>
            <a:off x="2329650" y="1247775"/>
            <a:ext cx="4204406" cy="1257300"/>
          </a:xfrm>
          <a:prstGeom prst="cloudCallout">
            <a:avLst>
              <a:gd name="adj1" fmla="val -49505"/>
              <a:gd name="adj2" fmla="val 76042"/>
            </a:avLst>
          </a:prstGeom>
          <a:solidFill>
            <a:srgbClr val="00B0F0">
              <a:alpha val="53000"/>
            </a:srgbClr>
          </a:solidFill>
          <a:ln w="9525">
            <a:noFill/>
            <a:round/>
          </a:ln>
          <a:effectLst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0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4006" y="2905125"/>
            <a:ext cx="5754335" cy="88701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    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电流通过导体时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电能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转化成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热能</a:t>
            </a:r>
            <a:r>
              <a:rPr kumimoji="0" lang="zh-CN" altLang="en-US" sz="209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，</a:t>
            </a:r>
            <a:r>
              <a:rPr kumimoji="0" lang="zh-CN" altLang="en-US" sz="2095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这个现象叫做</a:t>
            </a:r>
            <a:r>
              <a:rPr kumimoji="0" lang="zh-CN" altLang="en-US" sz="2095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电流的</a:t>
            </a:r>
            <a:r>
              <a:rPr kumimoji="0" lang="zh-CN" altLang="en-US" sz="2095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热效应</a:t>
            </a:r>
            <a:r>
              <a:rPr kumimoji="0" lang="zh-CN" altLang="en-US" sz="209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。</a:t>
            </a:r>
            <a:br>
              <a:rPr kumimoji="0" lang="zh-CN" altLang="en-US" sz="209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2095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2739403" y="1518048"/>
            <a:ext cx="3711517" cy="7390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上面这些生活中常用的电器有什么共同的特性？</a:t>
            </a:r>
          </a:p>
        </p:txBody>
      </p:sp>
    </p:spTree>
    <p:extLst>
      <p:ext uri="{BB962C8B-B14F-4D97-AF65-F5344CB8AC3E}">
        <p14:creationId xmlns:p14="http://schemas.microsoft.com/office/powerpoint/2010/main" val="401483071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1810633" y="2526506"/>
            <a:ext cx="1346835" cy="4150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 dirty="0">
                <a:latin typeface="+mn-ea"/>
                <a:ea typeface="+mn-ea"/>
                <a:cs typeface="+mn-cs"/>
              </a:rPr>
              <a:t>电饭煲</a:t>
            </a:r>
          </a:p>
        </p:txBody>
      </p:sp>
      <p:pic>
        <p:nvPicPr>
          <p:cNvPr id="11267" name="Picture 10" descr="1215222079144_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2246" y="826295"/>
            <a:ext cx="1881293" cy="16775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5" name="Rectangle 11"/>
          <p:cNvSpPr>
            <a:spLocks noChangeArrowheads="1"/>
          </p:cNvSpPr>
          <p:nvPr/>
        </p:nvSpPr>
        <p:spPr bwMode="auto">
          <a:xfrm>
            <a:off x="2976940" y="4181475"/>
            <a:ext cx="3534551" cy="415045"/>
          </a:xfrm>
          <a:prstGeom prst="rect">
            <a:avLst/>
          </a:prstGeom>
          <a:noFill/>
          <a:ln w="12700" cap="rnd" algn="ctr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电能转化为热能</a:t>
            </a: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</a:p>
        </p:txBody>
      </p:sp>
      <p:pic>
        <p:nvPicPr>
          <p:cNvPr id="11269" name="Picture 12" descr="102222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59" t="18666" r="8475" b="17334"/>
          <a:stretch>
            <a:fillRect/>
          </a:stretch>
        </p:blipFill>
        <p:spPr>
          <a:xfrm>
            <a:off x="2929433" y="2561035"/>
            <a:ext cx="2622409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3556531" y="3761185"/>
            <a:ext cx="1596249" cy="4150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>
                <a:latin typeface="+mn-ea"/>
                <a:ea typeface="+mn-ea"/>
                <a:cs typeface="+mn-cs"/>
              </a:rPr>
              <a:t>热水器</a:t>
            </a:r>
          </a:p>
        </p:txBody>
      </p:sp>
      <p:pic>
        <p:nvPicPr>
          <p:cNvPr id="11271" name="Picture 15" descr="120330609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77" r="10141" b="16122"/>
          <a:stretch>
            <a:fillRect/>
          </a:stretch>
        </p:blipFill>
        <p:spPr>
          <a:xfrm>
            <a:off x="5209787" y="903685"/>
            <a:ext cx="2027378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6064922" y="1075135"/>
            <a:ext cx="1596249" cy="4150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95" b="1" kern="1200" cap="none" spc="0" normalizeH="0" baseline="0" noProof="0">
                <a:latin typeface="+mn-ea"/>
                <a:ea typeface="+mn-ea"/>
                <a:cs typeface="+mn-cs"/>
              </a:rPr>
              <a:t>电热杯</a:t>
            </a:r>
          </a:p>
        </p:txBody>
      </p:sp>
      <p:sp>
        <p:nvSpPr>
          <p:cNvPr id="88082" name="Rectangle 18"/>
          <p:cNvSpPr>
            <a:spLocks noChangeArrowheads="1"/>
          </p:cNvSpPr>
          <p:nvPr/>
        </p:nvSpPr>
        <p:spPr bwMode="auto">
          <a:xfrm>
            <a:off x="2051732" y="4160044"/>
            <a:ext cx="1539240" cy="41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实质</a:t>
            </a:r>
            <a:r>
              <a:rPr kumimoji="0" lang="en-US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8962969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 bldLvl="0" animBg="1"/>
      <p:bldP spid="88075" grpId="0" bldLvl="0" animBg="1"/>
      <p:bldP spid="88077" grpId="0" bldLvl="0" animBg="1"/>
      <p:bldP spid="88080" grpId="0" bldLvl="0" animBg="1"/>
      <p:bldP spid="8808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ChangeArrowheads="1"/>
          </p:cNvSpPr>
          <p:nvPr/>
        </p:nvSpPr>
        <p:spPr bwMode="auto">
          <a:xfrm>
            <a:off x="742950" y="1108908"/>
            <a:ext cx="6684645" cy="15494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电炉丝和导线通过电流相同，为什么电炉丝热得发红，而导线却几乎不发热？</a:t>
            </a:r>
            <a:endParaRPr kumimoji="0" lang="en-US" altLang="zh-CN" sz="20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电流通过导体时产生热的多少跟什么因素有关？</a:t>
            </a:r>
            <a:endParaRPr kumimoji="0" lang="en-US" altLang="zh-CN" sz="20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2291" name="Group 3"/>
          <p:cNvGrpSpPr/>
          <p:nvPr/>
        </p:nvGrpSpPr>
        <p:grpSpPr>
          <a:xfrm>
            <a:off x="3367229" y="3161899"/>
            <a:ext cx="1840912" cy="1558528"/>
            <a:chOff x="0" y="0"/>
            <a:chExt cx="2751137" cy="2468563"/>
          </a:xfrm>
        </p:grpSpPr>
        <p:sp>
          <p:nvSpPr>
            <p:cNvPr id="36868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2751137" cy="246856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9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pic>
          <p:nvPicPr>
            <p:cNvPr id="12296" name="Picture 11" descr="p-48-03"/>
            <p:cNvPicPr>
              <a:picLocks noChangeAspect="1"/>
            </p:cNvPicPr>
            <p:nvPr/>
          </p:nvPicPr>
          <p:blipFill>
            <a:blip r:embed="rId2" cstate="print">
              <a:lum bright="-20001" contrast="20000"/>
            </a:blip>
            <a:stretch>
              <a:fillRect/>
            </a:stretch>
          </p:blipFill>
          <p:spPr>
            <a:xfrm>
              <a:off x="107950" y="200025"/>
              <a:ext cx="2432050" cy="210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08916" y="430959"/>
            <a:ext cx="503237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二、探究：电流的热效应与什么因素有关？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112510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/>
          <p:nvPr/>
        </p:nvSpPr>
        <p:spPr>
          <a:xfrm>
            <a:off x="1096905" y="856768"/>
            <a:ext cx="5736519" cy="5773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95" b="1" dirty="0">
                <a:latin typeface="宋体" panose="02010600030101010101" pitchFamily="2" charset="-122"/>
              </a:rPr>
              <a:t>电流通过导体时产生热的多少与什么因素有关</a:t>
            </a:r>
            <a:r>
              <a:rPr lang="en-US" altLang="zh-CN" sz="2095" b="1" dirty="0">
                <a:latin typeface="宋体" panose="02010600030101010101" pitchFamily="2" charset="-122"/>
              </a:rPr>
              <a:t>?</a:t>
            </a:r>
          </a:p>
        </p:txBody>
      </p:sp>
      <p:grpSp>
        <p:nvGrpSpPr>
          <p:cNvPr id="13315" name="Group 15"/>
          <p:cNvGrpSpPr/>
          <p:nvPr/>
        </p:nvGrpSpPr>
        <p:grpSpPr>
          <a:xfrm>
            <a:off x="2462872" y="1757929"/>
            <a:ext cx="3609375" cy="2702718"/>
            <a:chOff x="1587" y="1366"/>
            <a:chExt cx="3039" cy="2270"/>
          </a:xfrm>
        </p:grpSpPr>
        <p:pic>
          <p:nvPicPr>
            <p:cNvPr id="13319" name="Picture 14" descr="099040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7" y="1366"/>
              <a:ext cx="3039" cy="2270"/>
            </a:xfrm>
            <a:prstGeom prst="rect">
              <a:avLst/>
            </a:prstGeom>
            <a:noFill/>
            <a:ln w="28575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3320" name="Rectangle 13"/>
            <p:cNvSpPr/>
            <p:nvPr/>
          </p:nvSpPr>
          <p:spPr>
            <a:xfrm>
              <a:off x="1678" y="1502"/>
              <a:ext cx="123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945" b="1" dirty="0">
                  <a:solidFill>
                    <a:srgbClr val="0066CC"/>
                  </a:solidFill>
                  <a:latin typeface="宋体" panose="02010600030101010101" pitchFamily="2" charset="-122"/>
                </a:rPr>
                <a:t>实验装置</a:t>
              </a:r>
            </a:p>
          </p:txBody>
        </p:sp>
      </p:grpSp>
      <p:sp>
        <p:nvSpPr>
          <p:cNvPr id="13318" name="TextBox 20"/>
          <p:cNvSpPr txBox="1"/>
          <p:nvPr/>
        </p:nvSpPr>
        <p:spPr>
          <a:xfrm>
            <a:off x="450850" y="289640"/>
            <a:ext cx="110236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b="1" dirty="0">
                <a:solidFill>
                  <a:srgbClr val="0070C0"/>
                </a:solidFill>
                <a:latin typeface="Comic Sans MS" panose="030F0702030302020204" pitchFamily="66" charset="0"/>
              </a:rPr>
              <a:t>实验探究</a:t>
            </a:r>
          </a:p>
        </p:txBody>
      </p:sp>
    </p:spTree>
    <p:extLst>
      <p:ext uri="{BB962C8B-B14F-4D97-AF65-F5344CB8AC3E}">
        <p14:creationId xmlns:p14="http://schemas.microsoft.com/office/powerpoint/2010/main" val="374063892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1193</Words>
  <Application>Microsoft Office PowerPoint</Application>
  <PresentationFormat>全屏显示(16:9)</PresentationFormat>
  <Paragraphs>117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电流通过导体时电能转化成热能，这个现象叫做电流的热效应。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2020-08-24T01:03:12Z</dcterms:created>
  <dcterms:modified xsi:type="dcterms:W3CDTF">2020-08-24T07:00:32Z</dcterms:modified>
</cp:coreProperties>
</file>